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13"/>
  </p:notesMasterIdLst>
  <p:sldIdLst>
    <p:sldId id="256" r:id="rId2"/>
    <p:sldId id="263" r:id="rId3"/>
    <p:sldId id="262" r:id="rId4"/>
    <p:sldId id="286" r:id="rId5"/>
    <p:sldId id="347" r:id="rId6"/>
    <p:sldId id="348" r:id="rId7"/>
    <p:sldId id="271" r:id="rId8"/>
    <p:sldId id="349" r:id="rId9"/>
    <p:sldId id="350" r:id="rId10"/>
    <p:sldId id="352" r:id="rId11"/>
    <p:sldId id="279" r:id="rId12"/>
  </p:sldIdLst>
  <p:sldSz cx="9144000" cy="5143500" type="screen16x9"/>
  <p:notesSz cx="6858000" cy="9144000"/>
  <p:embeddedFontLst>
    <p:embeddedFont>
      <p:font typeface="Merriweather Light" panose="00000400000000000000" pitchFamily="2"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
      <p:font typeface="Vidaloka"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77DA3E-BA4C-4D5E-8187-FFCD98EE0097}">
  <a:tblStyle styleId="{2577DA3E-BA4C-4D5E-8187-FFCD98EE00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9936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056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65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832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005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63" r:id="rId4"/>
    <p:sldLayoutId id="2147483669" r:id="rId5"/>
    <p:sldLayoutId id="2147483673" r:id="rId6"/>
    <p:sldLayoutId id="2147483676" r:id="rId7"/>
    <p:sldLayoutId id="2147483698" r:id="rId8"/>
    <p:sldLayoutId id="214748369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lvl="0"/>
            <a:r>
              <a:rPr lang="en-US" dirty="0"/>
              <a:t>Project Success Metrics</a:t>
            </a:r>
            <a:endParaRPr dirty="0"/>
          </a:p>
        </p:txBody>
      </p:sp>
      <p:sp>
        <p:nvSpPr>
          <p:cNvPr id="483" name="Google Shape;483;p59"/>
          <p:cNvSpPr txBox="1">
            <a:spLocks noGrp="1"/>
          </p:cNvSpPr>
          <p:nvPr>
            <p:ph type="subTitle" idx="1"/>
          </p:nvPr>
        </p:nvSpPr>
        <p:spPr>
          <a:xfrm>
            <a:off x="1040000" y="3377099"/>
            <a:ext cx="7064100" cy="701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Made by Sarina Ariamanesh</a:t>
            </a:r>
          </a:p>
          <a:p>
            <a:pPr marL="0" lvl="0" indent="0" algn="ctr" rtl="0">
              <a:spcBef>
                <a:spcPts val="0"/>
              </a:spcBef>
              <a:spcAft>
                <a:spcPts val="0"/>
              </a:spcAft>
              <a:buClr>
                <a:schemeClr val="dk1"/>
              </a:buClr>
              <a:buSzPts val="1100"/>
              <a:buFont typeface="Arial"/>
              <a:buNone/>
            </a:pPr>
            <a:r>
              <a:rPr lang="en" dirty="0">
                <a:solidFill>
                  <a:schemeClr val="dk1"/>
                </a:solidFill>
              </a:rPr>
              <a:t>11-314a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085975" y="1574844"/>
            <a:ext cx="4864893" cy="2839994"/>
          </a:xfrm>
          <a:prstGeom prst="rect">
            <a:avLst/>
          </a:prstGeom>
        </p:spPr>
        <p:txBody>
          <a:bodyPr spcFirstLastPara="1" wrap="square" lIns="91425" tIns="91425" rIns="91425" bIns="91425" anchor="t" anchorCtr="0">
            <a:noAutofit/>
          </a:bodyPr>
          <a:lstStyle/>
          <a:p>
            <a:pPr marL="0" lvl="0" indent="0" algn="ctr">
              <a:buClr>
                <a:schemeClr val="dk1"/>
              </a:buClr>
              <a:buSzPts val="1100"/>
              <a:buNone/>
            </a:pPr>
            <a:r>
              <a:rPr lang="en-US" dirty="0"/>
              <a:t>The presentation highlighted the significance of project success metrics, Key Performance Indicators (KPIs), and lessons learned for continuous improvement. These metrics measure project success, such as meeting objectives, staying within budget, and delivering high-quality results. KPIs provide quantifiable performance evaluations, such as cost performance and customer satisfaction. Continuous improvement involves identifying areas for improvement and corrective actions. Lessons learned from past projects help avoid mistakes and improve future projects.</a:t>
            </a:r>
          </a:p>
        </p:txBody>
      </p:sp>
      <p:sp>
        <p:nvSpPr>
          <p:cNvPr id="554" name="Google Shape;554;p66"/>
          <p:cNvSpPr txBox="1">
            <a:spLocks noGrp="1"/>
          </p:cNvSpPr>
          <p:nvPr>
            <p:ph type="title"/>
          </p:nvPr>
        </p:nvSpPr>
        <p:spPr>
          <a:xfrm>
            <a:off x="1732050" y="909550"/>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Tree>
    <p:extLst>
      <p:ext uri="{BB962C8B-B14F-4D97-AF65-F5344CB8AC3E}">
        <p14:creationId xmlns:p14="http://schemas.microsoft.com/office/powerpoint/2010/main" val="1138599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3" name="Google Shape;713;p82"/>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
        <p:nvSpPr>
          <p:cNvPr id="3" name="Title 2">
            <a:extLst>
              <a:ext uri="{FF2B5EF4-FFF2-40B4-BE49-F238E27FC236}">
                <a16:creationId xmlns:a16="http://schemas.microsoft.com/office/drawing/2014/main" id="{C84D289B-3BDF-CC02-DAC7-B811D3109D76}"/>
              </a:ext>
            </a:extLst>
          </p:cNvPr>
          <p:cNvSpPr>
            <a:spLocks noGrp="1"/>
          </p:cNvSpPr>
          <p:nvPr>
            <p:ph type="title"/>
          </p:nvPr>
        </p:nvSpPr>
        <p:spPr>
          <a:xfrm>
            <a:off x="2114550" y="944249"/>
            <a:ext cx="4734600" cy="1091719"/>
          </a:xfrm>
        </p:spPr>
        <p:txBody>
          <a:bodyPr/>
          <a:lstStyle/>
          <a:p>
            <a:pPr algn="ctr"/>
            <a:r>
              <a:rPr lang="en-US" dirty="0"/>
              <a:t>Thank you 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085975" y="1682000"/>
            <a:ext cx="4864893" cy="2047038"/>
          </a:xfrm>
          <a:prstGeom prst="rect">
            <a:avLst/>
          </a:prstGeom>
        </p:spPr>
        <p:txBody>
          <a:bodyPr spcFirstLastPara="1" wrap="square" lIns="91425" tIns="91425" rIns="91425" bIns="91425" anchor="t" anchorCtr="0">
            <a:noAutofit/>
          </a:bodyPr>
          <a:lstStyle/>
          <a:p>
            <a:pPr marL="0" lvl="0" indent="0" algn="ctr">
              <a:buClr>
                <a:schemeClr val="dk1"/>
              </a:buClr>
              <a:buSzPts val="1100"/>
              <a:buNone/>
            </a:pPr>
            <a:r>
              <a:rPr lang="en-US" dirty="0"/>
              <a:t>Project success metrics are essential indicators used to evaluate a project's success, enabling stakeholders to make informed decisions, identify areas for improvement, and demonstrate accountability. They help organizations refine their management processes, allocate resources effectively, and increase the likelihood of successful outcomes.</a:t>
            </a:r>
            <a:endParaRPr dirty="0"/>
          </a:p>
        </p:txBody>
      </p:sp>
      <p:sp>
        <p:nvSpPr>
          <p:cNvPr id="554" name="Google Shape;554;p66"/>
          <p:cNvSpPr txBox="1">
            <a:spLocks noGrp="1"/>
          </p:cNvSpPr>
          <p:nvPr>
            <p:ph type="title"/>
          </p:nvPr>
        </p:nvSpPr>
        <p:spPr>
          <a:xfrm>
            <a:off x="1732050" y="923838"/>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321594"/>
            <a:ext cx="3847200" cy="27403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KPIs are quantifiable metrics used to measure project performance, such as cost, schedule, quality, customer satisfaction, and team productivity. They provide a clear, measurable way to assess progress, monitor activities, identify potential issues, and measure project success. They also facilitate effective communication and collaboration among stakeholders, ensuring successful outcomes and meeting objectives.</a:t>
            </a:r>
            <a:endParaRPr dirty="0"/>
          </a:p>
        </p:txBody>
      </p:sp>
      <p:sp>
        <p:nvSpPr>
          <p:cNvPr id="547" name="Google Shape;547;p65"/>
          <p:cNvSpPr txBox="1">
            <a:spLocks noGrp="1"/>
          </p:cNvSpPr>
          <p:nvPr>
            <p:ph type="title"/>
          </p:nvPr>
        </p:nvSpPr>
        <p:spPr>
          <a:xfrm>
            <a:off x="488772" y="421450"/>
            <a:ext cx="816645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Definition of Key Performance Indicators (KPIs)</a:t>
            </a:r>
          </a:p>
        </p:txBody>
      </p:sp>
      <p:pic>
        <p:nvPicPr>
          <p:cNvPr id="2" name="Picture 1">
            <a:extLst>
              <a:ext uri="{FF2B5EF4-FFF2-40B4-BE49-F238E27FC236}">
                <a16:creationId xmlns:a16="http://schemas.microsoft.com/office/drawing/2014/main" id="{9112D6FF-882B-C4B8-A378-867FDE7E427D}"/>
              </a:ext>
            </a:extLst>
          </p:cNvPr>
          <p:cNvPicPr>
            <a:picLocks noChangeAspect="1"/>
          </p:cNvPicPr>
          <p:nvPr/>
        </p:nvPicPr>
        <p:blipFill rotWithShape="1">
          <a:blip r:embed="rId3"/>
          <a:srcRect l="5642" r="7986"/>
          <a:stretch/>
        </p:blipFill>
        <p:spPr>
          <a:xfrm>
            <a:off x="5247675" y="1533587"/>
            <a:ext cx="3000375" cy="231632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4" y="445025"/>
            <a:ext cx="769496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Types of Key Performance Indicators (KPIs)</a:t>
            </a:r>
          </a:p>
        </p:txBody>
      </p:sp>
      <p:graphicFrame>
        <p:nvGraphicFramePr>
          <p:cNvPr id="13" name="Table 13">
            <a:extLst>
              <a:ext uri="{FF2B5EF4-FFF2-40B4-BE49-F238E27FC236}">
                <a16:creationId xmlns:a16="http://schemas.microsoft.com/office/drawing/2014/main" id="{ACD4A5B3-6E8D-104E-E168-6E67FB58AEDF}"/>
              </a:ext>
            </a:extLst>
          </p:cNvPr>
          <p:cNvGraphicFramePr>
            <a:graphicFrameLocks noGrp="1"/>
          </p:cNvGraphicFramePr>
          <p:nvPr>
            <p:extLst>
              <p:ext uri="{D42A27DB-BD31-4B8C-83A1-F6EECF244321}">
                <p14:modId xmlns:p14="http://schemas.microsoft.com/office/powerpoint/2010/main" val="1187818006"/>
              </p:ext>
            </p:extLst>
          </p:nvPr>
        </p:nvGraphicFramePr>
        <p:xfrm>
          <a:off x="225028" y="1174907"/>
          <a:ext cx="8693944" cy="3647123"/>
        </p:xfrm>
        <a:graphic>
          <a:graphicData uri="http://schemas.openxmlformats.org/drawingml/2006/table">
            <a:tbl>
              <a:tblPr firstRow="1" bandRow="1">
                <a:tableStyleId>{2577DA3E-BA4C-4D5E-8187-FFCD98EE0097}</a:tableStyleId>
              </a:tblPr>
              <a:tblGrid>
                <a:gridCol w="2173486">
                  <a:extLst>
                    <a:ext uri="{9D8B030D-6E8A-4147-A177-3AD203B41FA5}">
                      <a16:colId xmlns:a16="http://schemas.microsoft.com/office/drawing/2014/main" val="2031813150"/>
                    </a:ext>
                  </a:extLst>
                </a:gridCol>
                <a:gridCol w="2173486">
                  <a:extLst>
                    <a:ext uri="{9D8B030D-6E8A-4147-A177-3AD203B41FA5}">
                      <a16:colId xmlns:a16="http://schemas.microsoft.com/office/drawing/2014/main" val="2197001539"/>
                    </a:ext>
                  </a:extLst>
                </a:gridCol>
                <a:gridCol w="2173486">
                  <a:extLst>
                    <a:ext uri="{9D8B030D-6E8A-4147-A177-3AD203B41FA5}">
                      <a16:colId xmlns:a16="http://schemas.microsoft.com/office/drawing/2014/main" val="300753228"/>
                    </a:ext>
                  </a:extLst>
                </a:gridCol>
                <a:gridCol w="2173486">
                  <a:extLst>
                    <a:ext uri="{9D8B030D-6E8A-4147-A177-3AD203B41FA5}">
                      <a16:colId xmlns:a16="http://schemas.microsoft.com/office/drawing/2014/main" val="1833822566"/>
                    </a:ext>
                  </a:extLst>
                </a:gridCol>
              </a:tblGrid>
              <a:tr h="534492">
                <a:tc>
                  <a:txBody>
                    <a:bodyPr/>
                    <a:lstStyle/>
                    <a:p>
                      <a:r>
                        <a:rPr lang="en-US" sz="1400" dirty="0">
                          <a:latin typeface="Montserrat" panose="00000500000000000000" pitchFamily="2" charset="0"/>
                        </a:rPr>
                        <a:t>Time-related KPI</a:t>
                      </a:r>
                    </a:p>
                  </a:txBody>
                  <a:tcPr/>
                </a:tc>
                <a:tc>
                  <a:txBody>
                    <a:bodyPr/>
                    <a:lstStyle/>
                    <a:p>
                      <a:r>
                        <a:rPr lang="en-US" dirty="0">
                          <a:latin typeface="Montserrat" panose="00000500000000000000" pitchFamily="2" charset="0"/>
                        </a:rPr>
                        <a:t>Cost-related KPIs</a:t>
                      </a:r>
                    </a:p>
                  </a:txBody>
                  <a:tcPr/>
                </a:tc>
                <a:tc>
                  <a:txBody>
                    <a:bodyPr/>
                    <a:lstStyle/>
                    <a:p>
                      <a:r>
                        <a:rPr lang="en-US" dirty="0">
                          <a:latin typeface="Montserrat" panose="00000500000000000000" pitchFamily="2" charset="0"/>
                        </a:rPr>
                        <a:t>Quality-related KPIs</a:t>
                      </a:r>
                    </a:p>
                  </a:txBody>
                  <a:tcPr/>
                </a:tc>
                <a:tc>
                  <a:txBody>
                    <a:bodyPr/>
                    <a:lstStyle/>
                    <a:p>
                      <a:r>
                        <a:rPr lang="en-US" dirty="0">
                          <a:latin typeface="Montserrat" panose="00000500000000000000" pitchFamily="2" charset="0"/>
                        </a:rPr>
                        <a:t>Customer Satisfaction -related KPIs</a:t>
                      </a:r>
                    </a:p>
                  </a:txBody>
                  <a:tcPr/>
                </a:tc>
                <a:extLst>
                  <a:ext uri="{0D108BD9-81ED-4DB2-BD59-A6C34878D82A}">
                    <a16:rowId xmlns:a16="http://schemas.microsoft.com/office/drawing/2014/main" val="712396684"/>
                  </a:ext>
                </a:extLst>
              </a:tr>
              <a:tr h="3112631">
                <a:tc>
                  <a:txBody>
                    <a:bodyPr/>
                    <a:lstStyle/>
                    <a:p>
                      <a:r>
                        <a:rPr lang="en-US" sz="1200" dirty="0">
                          <a:latin typeface="Montserrat" panose="00000500000000000000" pitchFamily="2" charset="0"/>
                        </a:rPr>
                        <a:t>Project Schedule Variance (PSV): Measures difference between planned and actual schedule.</a:t>
                      </a:r>
                    </a:p>
                    <a:p>
                      <a:r>
                        <a:rPr lang="en-US" sz="1200" dirty="0">
                          <a:latin typeface="Montserrat" panose="00000500000000000000" pitchFamily="2" charset="0"/>
                        </a:rPr>
                        <a:t>• Project Schedule Performance Index (SPI): Evaluates efficiency of schedule performance.</a:t>
                      </a:r>
                    </a:p>
                    <a:p>
                      <a:r>
                        <a:rPr lang="en-US" sz="1200" dirty="0">
                          <a:latin typeface="Montserrat" panose="00000500000000000000" pitchFamily="2" charset="0"/>
                        </a:rPr>
                        <a:t>• Cycle Time: Measures time taken to complete specific processes.</a:t>
                      </a:r>
                    </a:p>
                    <a:p>
                      <a:r>
                        <a:rPr lang="en-US" sz="1200" dirty="0">
                          <a:latin typeface="Montserrat" panose="00000500000000000000" pitchFamily="2" charset="0"/>
                        </a:rPr>
                        <a:t>• Lead Time: Measures time from project initiation to completion.</a:t>
                      </a:r>
                    </a:p>
                  </a:txBody>
                  <a:tcPr/>
                </a:tc>
                <a:tc>
                  <a:txBody>
                    <a:bodyPr/>
                    <a:lstStyle/>
                    <a:p>
                      <a:r>
                        <a:rPr lang="en-US" sz="1200" dirty="0">
                          <a:latin typeface="Montserrat" panose="00000500000000000000" pitchFamily="2" charset="0"/>
                        </a:rPr>
                        <a:t>Cost Variance: Measures difference between planned and actual project costs.</a:t>
                      </a:r>
                    </a:p>
                    <a:p>
                      <a:r>
                        <a:rPr lang="en-US" sz="1200" dirty="0">
                          <a:latin typeface="Montserrat" panose="00000500000000000000" pitchFamily="2" charset="0"/>
                        </a:rPr>
                        <a:t>• Cost Performance Index: Evaluates cost performance efficiency.</a:t>
                      </a:r>
                    </a:p>
                    <a:p>
                      <a:r>
                        <a:rPr lang="en-US" sz="1200" dirty="0">
                          <a:latin typeface="Montserrat" panose="00000500000000000000" pitchFamily="2" charset="0"/>
                        </a:rPr>
                        <a:t>• Return on Investment: Measures financial return vs investment.</a:t>
                      </a:r>
                    </a:p>
                    <a:p>
                      <a:r>
                        <a:rPr lang="en-US" sz="1200" dirty="0">
                          <a:latin typeface="Montserrat" panose="00000500000000000000" pitchFamily="2" charset="0"/>
                        </a:rPr>
                        <a:t>• Cost of Quality: Measures cost of ensuring and maintaining project quality.</a:t>
                      </a:r>
                    </a:p>
                  </a:txBody>
                  <a:tcPr/>
                </a:tc>
                <a:tc>
                  <a:txBody>
                    <a:bodyPr/>
                    <a:lstStyle/>
                    <a:p>
                      <a:r>
                        <a:rPr lang="en-US" sz="1200" dirty="0">
                          <a:latin typeface="Montserrat" panose="00000500000000000000" pitchFamily="2" charset="0"/>
                        </a:rPr>
                        <a:t>Defect Density: Measures defects per unit of work.</a:t>
                      </a:r>
                    </a:p>
                    <a:p>
                      <a:r>
                        <a:rPr lang="en-US" sz="1200" dirty="0">
                          <a:latin typeface="Montserrat" panose="00000500000000000000" pitchFamily="2" charset="0"/>
                        </a:rPr>
                        <a:t>• Customer Complaints: Tracks customer complaints.</a:t>
                      </a:r>
                    </a:p>
                    <a:p>
                      <a:r>
                        <a:rPr lang="en-US" sz="1200" dirty="0">
                          <a:latin typeface="Montserrat" panose="00000500000000000000" pitchFamily="2" charset="0"/>
                        </a:rPr>
                        <a:t>• First-Time Pass Rate: Measures quality standards without rework.</a:t>
                      </a:r>
                    </a:p>
                    <a:p>
                      <a:r>
                        <a:rPr lang="en-US" sz="1200" dirty="0">
                          <a:latin typeface="Montserrat" panose="00000500000000000000" pitchFamily="2" charset="0"/>
                        </a:rPr>
                        <a:t>• Customer Satisfaction Score (CSAT): Measures customer satisfaction with project outcomes.</a:t>
                      </a:r>
                    </a:p>
                  </a:txBody>
                  <a:tcPr/>
                </a:tc>
                <a:tc>
                  <a:txBody>
                    <a:bodyPr/>
                    <a:lstStyle/>
                    <a:p>
                      <a:r>
                        <a:rPr lang="en-US" sz="1200" dirty="0">
                          <a:latin typeface="Montserrat" panose="00000500000000000000" pitchFamily="2" charset="0"/>
                        </a:rPr>
                        <a:t>Net Promoter Score (NPS): Measures customer referral likelihood.</a:t>
                      </a:r>
                    </a:p>
                    <a:p>
                      <a:r>
                        <a:rPr lang="en-US" sz="1200" dirty="0">
                          <a:latin typeface="Montserrat" panose="00000500000000000000" pitchFamily="2" charset="0"/>
                        </a:rPr>
                        <a:t>• Customer Retention Rate: Measures continued use of project's products/services.</a:t>
                      </a:r>
                    </a:p>
                    <a:p>
                      <a:r>
                        <a:rPr lang="en-US" sz="1200" dirty="0">
                          <a:latin typeface="Montserrat" panose="00000500000000000000" pitchFamily="2" charset="0"/>
                        </a:rPr>
                        <a:t>• Customer Effort Score (CES): Evaluates customer interaction and engagement.</a:t>
                      </a:r>
                    </a:p>
                    <a:p>
                      <a:r>
                        <a:rPr lang="en-US" sz="1200" dirty="0">
                          <a:latin typeface="Montserrat" panose="00000500000000000000" pitchFamily="2" charset="0"/>
                        </a:rPr>
                        <a:t>• On-time Delivery: Measures timely delivery of project deliverables/services.</a:t>
                      </a:r>
                    </a:p>
                  </a:txBody>
                  <a:tcPr/>
                </a:tc>
                <a:extLst>
                  <a:ext uri="{0D108BD9-81ED-4DB2-BD59-A6C34878D82A}">
                    <a16:rowId xmlns:a16="http://schemas.microsoft.com/office/drawing/2014/main" val="20753374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3911144" y="1414462"/>
            <a:ext cx="3847200" cy="3033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Measuring project success is crucial for evaluating outcomes, tracking progress, and identifying areas for improvement. It helps stakeholders evaluate the project's effectiveness, enables proactive management, and helps identify bottlenecks. Regular monitoring of key performance indicators (KPIs) helps identify deviations and take corrective actions. This information guides decision-making, enhances future planning, and contributes to the overall success of the project.</a:t>
            </a:r>
            <a:endParaRPr dirty="0"/>
          </a:p>
        </p:txBody>
      </p:sp>
      <p:sp>
        <p:nvSpPr>
          <p:cNvPr id="547" name="Google Shape;547;p65"/>
          <p:cNvSpPr txBox="1">
            <a:spLocks noGrp="1"/>
          </p:cNvSpPr>
          <p:nvPr>
            <p:ph type="title"/>
          </p:nvPr>
        </p:nvSpPr>
        <p:spPr>
          <a:xfrm>
            <a:off x="450056" y="616475"/>
            <a:ext cx="83081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Importance of Measurement in Project Success</a:t>
            </a:r>
            <a:endParaRPr dirty="0"/>
          </a:p>
        </p:txBody>
      </p:sp>
      <p:pic>
        <p:nvPicPr>
          <p:cNvPr id="3" name="Google Shape;582;p70">
            <a:extLst>
              <a:ext uri="{FF2B5EF4-FFF2-40B4-BE49-F238E27FC236}">
                <a16:creationId xmlns:a16="http://schemas.microsoft.com/office/drawing/2014/main" id="{02991998-5F5B-DF0C-0C9A-EF4E160203F5}"/>
              </a:ext>
            </a:extLst>
          </p:cNvPr>
          <p:cNvPicPr preferRelativeResize="0"/>
          <p:nvPr/>
        </p:nvPicPr>
        <p:blipFill rotWithShape="1">
          <a:blip r:embed="rId3">
            <a:alphaModFix/>
          </a:blip>
          <a:srcRect l="26783" r="6921"/>
          <a:stretch/>
        </p:blipFill>
        <p:spPr>
          <a:xfrm>
            <a:off x="874363" y="1600085"/>
            <a:ext cx="2537400" cy="25548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12216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321594"/>
            <a:ext cx="4390425" cy="320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success is measured using various methods and metrics, such as Key Performance Indicators (KPIs), Return on Investment (ROI), schedule adherence, quality of deliverables, stakeholder satisfaction, risk management effectiveness, resource utilization, and scope adherence. Aligning project goals with measurable outcomes ensures clarity of objectives, focus on results, accountability, and continuous improvement, preventing deviations and enhancing project performance over time.</a:t>
            </a:r>
            <a:endParaRPr dirty="0"/>
          </a:p>
        </p:txBody>
      </p:sp>
      <p:sp>
        <p:nvSpPr>
          <p:cNvPr id="547" name="Google Shape;547;p65"/>
          <p:cNvSpPr txBox="1">
            <a:spLocks noGrp="1"/>
          </p:cNvSpPr>
          <p:nvPr>
            <p:ph type="title"/>
          </p:nvPr>
        </p:nvSpPr>
        <p:spPr>
          <a:xfrm>
            <a:off x="488772" y="421450"/>
            <a:ext cx="579772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Measurement of Project Success</a:t>
            </a:r>
          </a:p>
        </p:txBody>
      </p:sp>
      <p:pic>
        <p:nvPicPr>
          <p:cNvPr id="4" name="Google Shape;705;p81">
            <a:extLst>
              <a:ext uri="{FF2B5EF4-FFF2-40B4-BE49-F238E27FC236}">
                <a16:creationId xmlns:a16="http://schemas.microsoft.com/office/drawing/2014/main" id="{D6268AF8-4E06-57BB-E0F0-B2CB4A670AFF}"/>
              </a:ext>
            </a:extLst>
          </p:cNvPr>
          <p:cNvPicPr preferRelativeResize="0"/>
          <p:nvPr/>
        </p:nvPicPr>
        <p:blipFill rotWithShape="1">
          <a:blip r:embed="rId3">
            <a:alphaModFix/>
          </a:blip>
          <a:srcRect l="33897"/>
          <a:stretch/>
        </p:blipFill>
        <p:spPr>
          <a:xfrm>
            <a:off x="5859132" y="1414462"/>
            <a:ext cx="2656219" cy="265198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40993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2107405" y="445025"/>
            <a:ext cx="4879183" cy="572700"/>
          </a:xfrm>
          <a:prstGeom prst="rect">
            <a:avLst/>
          </a:prstGeom>
        </p:spPr>
        <p:txBody>
          <a:bodyPr spcFirstLastPara="1" wrap="square" lIns="91425" tIns="91425" rIns="91425" bIns="91425" anchor="t" anchorCtr="0">
            <a:noAutofit/>
          </a:bodyPr>
          <a:lstStyle/>
          <a:p>
            <a:pPr lvl="0" algn="l">
              <a:buSzPts val="1100"/>
            </a:pPr>
            <a:r>
              <a:rPr lang="en-US" dirty="0"/>
              <a:t>Criteria for Project Success</a:t>
            </a:r>
            <a:endParaRPr dirty="0"/>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ctr"/>
            <a:r>
              <a:rPr lang="en-US" sz="1600" dirty="0"/>
              <a:t>Meeting Objectives</a:t>
            </a:r>
            <a:endParaRPr sz="1600" dirty="0"/>
          </a:p>
        </p:txBody>
      </p:sp>
      <p:sp>
        <p:nvSpPr>
          <p:cNvPr id="641" name="Google Shape;641;p74"/>
          <p:cNvSpPr txBox="1">
            <a:spLocks noGrp="1"/>
          </p:cNvSpPr>
          <p:nvPr>
            <p:ph type="subTitle" idx="4"/>
          </p:nvPr>
        </p:nvSpPr>
        <p:spPr>
          <a:xfrm>
            <a:off x="719108" y="1806417"/>
            <a:ext cx="2486100" cy="1258252"/>
          </a:xfrm>
          <a:prstGeom prst="rect">
            <a:avLst/>
          </a:prstGeom>
        </p:spPr>
        <p:txBody>
          <a:bodyPr spcFirstLastPara="1" wrap="square" lIns="91425" tIns="91425" rIns="91425" bIns="91425" anchor="t" anchorCtr="0">
            <a:noAutofit/>
          </a:bodyPr>
          <a:lstStyle/>
          <a:p>
            <a:pPr marL="0" lvl="0" indent="0" algn="ctr">
              <a:buClr>
                <a:schemeClr val="dk1"/>
              </a:buClr>
              <a:buSzPts val="1100"/>
            </a:pPr>
            <a:r>
              <a:rPr lang="en-US" sz="1100" dirty="0"/>
              <a:t>The project's success is determined by its ability to achieve its defined objectives, deliver desired outcomes, meet project goals, and fulfill its purpose.</a:t>
            </a:r>
            <a:endParaRPr sz="1100" dirty="0"/>
          </a:p>
        </p:txBody>
      </p:sp>
      <p:sp>
        <p:nvSpPr>
          <p:cNvPr id="18" name="Google Shape;640;p74">
            <a:extLst>
              <a:ext uri="{FF2B5EF4-FFF2-40B4-BE49-F238E27FC236}">
                <a16:creationId xmlns:a16="http://schemas.microsoft.com/office/drawing/2014/main" id="{9F6FC70C-DEBA-DFAD-1A2A-8DA893B90627}"/>
              </a:ext>
            </a:extLst>
          </p:cNvPr>
          <p:cNvSpPr txBox="1">
            <a:spLocks/>
          </p:cNvSpPr>
          <p:nvPr/>
        </p:nvSpPr>
        <p:spPr>
          <a:xfrm>
            <a:off x="3328950" y="1405390"/>
            <a:ext cx="2486100" cy="40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lgn="ctr"/>
            <a:r>
              <a:rPr lang="en-US" sz="1400" dirty="0"/>
              <a:t>Delivering Within Budget</a:t>
            </a:r>
          </a:p>
        </p:txBody>
      </p:sp>
      <p:sp>
        <p:nvSpPr>
          <p:cNvPr id="19" name="Google Shape;641;p74">
            <a:extLst>
              <a:ext uri="{FF2B5EF4-FFF2-40B4-BE49-F238E27FC236}">
                <a16:creationId xmlns:a16="http://schemas.microsoft.com/office/drawing/2014/main" id="{5DA8986A-4673-F7C4-7E84-AC909876B7E7}"/>
              </a:ext>
            </a:extLst>
          </p:cNvPr>
          <p:cNvSpPr txBox="1">
            <a:spLocks/>
          </p:cNvSpPr>
          <p:nvPr/>
        </p:nvSpPr>
        <p:spPr>
          <a:xfrm>
            <a:off x="3328950" y="1806417"/>
            <a:ext cx="2486100" cy="1258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buClr>
                <a:schemeClr val="dk1"/>
              </a:buClr>
              <a:buSzPts val="1100"/>
            </a:pPr>
            <a:r>
              <a:rPr lang="en-US" sz="1100" dirty="0"/>
              <a:t>Effective cost management, cost avoidance, and efficient utilization of financial resources are crucial for project success.</a:t>
            </a:r>
          </a:p>
        </p:txBody>
      </p:sp>
      <p:sp>
        <p:nvSpPr>
          <p:cNvPr id="20" name="Google Shape;640;p74">
            <a:extLst>
              <a:ext uri="{FF2B5EF4-FFF2-40B4-BE49-F238E27FC236}">
                <a16:creationId xmlns:a16="http://schemas.microsoft.com/office/drawing/2014/main" id="{F31A6D1B-C3F8-31C2-8CFE-F813500DE218}"/>
              </a:ext>
            </a:extLst>
          </p:cNvPr>
          <p:cNvSpPr txBox="1">
            <a:spLocks/>
          </p:cNvSpPr>
          <p:nvPr/>
        </p:nvSpPr>
        <p:spPr>
          <a:xfrm>
            <a:off x="5938792" y="1405390"/>
            <a:ext cx="2486100" cy="40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lgn="ctr"/>
            <a:r>
              <a:rPr lang="en-US" sz="1400" dirty="0"/>
              <a:t>Completing Within Schedule</a:t>
            </a:r>
          </a:p>
        </p:txBody>
      </p:sp>
      <p:sp>
        <p:nvSpPr>
          <p:cNvPr id="21" name="Google Shape;641;p74">
            <a:extLst>
              <a:ext uri="{FF2B5EF4-FFF2-40B4-BE49-F238E27FC236}">
                <a16:creationId xmlns:a16="http://schemas.microsoft.com/office/drawing/2014/main" id="{7C6F8510-2AFC-D17E-CFF2-5A8C4EF2C9DD}"/>
              </a:ext>
            </a:extLst>
          </p:cNvPr>
          <p:cNvSpPr txBox="1">
            <a:spLocks/>
          </p:cNvSpPr>
          <p:nvPr/>
        </p:nvSpPr>
        <p:spPr>
          <a:xfrm>
            <a:off x="5938792" y="1806417"/>
            <a:ext cx="2486100" cy="1258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buClr>
                <a:schemeClr val="dk1"/>
              </a:buClr>
              <a:buSzPts val="1100"/>
            </a:pPr>
            <a:r>
              <a:rPr lang="en-US" sz="1100" dirty="0"/>
              <a:t>The project's timely completion is a crucial aspect, requiring effective management of activities, milestones, and dependencies.</a:t>
            </a:r>
          </a:p>
        </p:txBody>
      </p:sp>
      <p:sp>
        <p:nvSpPr>
          <p:cNvPr id="22" name="Google Shape;640;p74">
            <a:extLst>
              <a:ext uri="{FF2B5EF4-FFF2-40B4-BE49-F238E27FC236}">
                <a16:creationId xmlns:a16="http://schemas.microsoft.com/office/drawing/2014/main" id="{3BDF369D-D305-56AC-8496-DD3FA5EED73D}"/>
              </a:ext>
            </a:extLst>
          </p:cNvPr>
          <p:cNvSpPr txBox="1">
            <a:spLocks/>
          </p:cNvSpPr>
          <p:nvPr/>
        </p:nvSpPr>
        <p:spPr>
          <a:xfrm>
            <a:off x="719108" y="2986540"/>
            <a:ext cx="2486100" cy="40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lgn="ctr"/>
            <a:r>
              <a:rPr lang="en-US" sz="1400" dirty="0"/>
              <a:t>Quality of Deliverables</a:t>
            </a:r>
          </a:p>
        </p:txBody>
      </p:sp>
      <p:sp>
        <p:nvSpPr>
          <p:cNvPr id="23" name="Google Shape;641;p74">
            <a:extLst>
              <a:ext uri="{FF2B5EF4-FFF2-40B4-BE49-F238E27FC236}">
                <a16:creationId xmlns:a16="http://schemas.microsoft.com/office/drawing/2014/main" id="{BF645427-8E2E-9220-6E87-6F014ECCD1CD}"/>
              </a:ext>
            </a:extLst>
          </p:cNvPr>
          <p:cNvSpPr txBox="1">
            <a:spLocks/>
          </p:cNvSpPr>
          <p:nvPr/>
        </p:nvSpPr>
        <p:spPr>
          <a:xfrm>
            <a:off x="719108" y="3387567"/>
            <a:ext cx="2486100" cy="1258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buClr>
                <a:schemeClr val="dk1"/>
              </a:buClr>
              <a:buSzPts val="1100"/>
            </a:pPr>
            <a:r>
              <a:rPr lang="en-US" sz="1100" dirty="0"/>
              <a:t>The project's success is significantly influenced by its outputs, which must meet or surpass predetermined standards, specifications, and customer expectations.</a:t>
            </a:r>
          </a:p>
        </p:txBody>
      </p:sp>
      <p:sp>
        <p:nvSpPr>
          <p:cNvPr id="24" name="Google Shape;640;p74">
            <a:extLst>
              <a:ext uri="{FF2B5EF4-FFF2-40B4-BE49-F238E27FC236}">
                <a16:creationId xmlns:a16="http://schemas.microsoft.com/office/drawing/2014/main" id="{1F780714-DE1A-A8BD-7CD7-AA537F68A672}"/>
              </a:ext>
            </a:extLst>
          </p:cNvPr>
          <p:cNvSpPr txBox="1">
            <a:spLocks/>
          </p:cNvSpPr>
          <p:nvPr/>
        </p:nvSpPr>
        <p:spPr>
          <a:xfrm>
            <a:off x="3390821" y="2986540"/>
            <a:ext cx="2486100" cy="40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lgn="ctr"/>
            <a:r>
              <a:rPr lang="en-US" sz="1400" dirty="0"/>
              <a:t>Stakeholder Satisfaction</a:t>
            </a:r>
          </a:p>
        </p:txBody>
      </p:sp>
      <p:sp>
        <p:nvSpPr>
          <p:cNvPr id="25" name="Google Shape;641;p74">
            <a:extLst>
              <a:ext uri="{FF2B5EF4-FFF2-40B4-BE49-F238E27FC236}">
                <a16:creationId xmlns:a16="http://schemas.microsoft.com/office/drawing/2014/main" id="{D0B2EBBA-D690-8A62-EFA9-9F0DFD960378}"/>
              </a:ext>
            </a:extLst>
          </p:cNvPr>
          <p:cNvSpPr txBox="1">
            <a:spLocks/>
          </p:cNvSpPr>
          <p:nvPr/>
        </p:nvSpPr>
        <p:spPr>
          <a:xfrm>
            <a:off x="3390821" y="3387567"/>
            <a:ext cx="2486100" cy="1258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buClr>
                <a:schemeClr val="dk1"/>
              </a:buClr>
              <a:buSzPts val="1100"/>
            </a:pPr>
            <a:r>
              <a:rPr lang="en-US" sz="1100" dirty="0"/>
              <a:t>Stakeholder satisfaction is crucial, as positive feedback indicates the project has met their needs, addressed their concerns, and delivered value.</a:t>
            </a:r>
          </a:p>
        </p:txBody>
      </p:sp>
      <p:sp>
        <p:nvSpPr>
          <p:cNvPr id="26" name="Google Shape;640;p74">
            <a:extLst>
              <a:ext uri="{FF2B5EF4-FFF2-40B4-BE49-F238E27FC236}">
                <a16:creationId xmlns:a16="http://schemas.microsoft.com/office/drawing/2014/main" id="{7F64FDF8-C874-5B4A-F9E9-8FD9F46484E4}"/>
              </a:ext>
            </a:extLst>
          </p:cNvPr>
          <p:cNvSpPr txBox="1">
            <a:spLocks/>
          </p:cNvSpPr>
          <p:nvPr/>
        </p:nvSpPr>
        <p:spPr>
          <a:xfrm>
            <a:off x="5938792" y="2986540"/>
            <a:ext cx="2486100" cy="40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lgn="ctr"/>
            <a:r>
              <a:rPr lang="en-US" sz="1400" dirty="0"/>
              <a:t>Risk Management</a:t>
            </a:r>
          </a:p>
        </p:txBody>
      </p:sp>
      <p:sp>
        <p:nvSpPr>
          <p:cNvPr id="27" name="Google Shape;641;p74">
            <a:extLst>
              <a:ext uri="{FF2B5EF4-FFF2-40B4-BE49-F238E27FC236}">
                <a16:creationId xmlns:a16="http://schemas.microsoft.com/office/drawing/2014/main" id="{8E41502E-0AF9-6135-83D2-383B596D74DB}"/>
              </a:ext>
            </a:extLst>
          </p:cNvPr>
          <p:cNvSpPr txBox="1">
            <a:spLocks/>
          </p:cNvSpPr>
          <p:nvPr/>
        </p:nvSpPr>
        <p:spPr>
          <a:xfrm>
            <a:off x="5938792" y="3387567"/>
            <a:ext cx="2486100" cy="9486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buClr>
                <a:schemeClr val="dk1"/>
              </a:buClr>
              <a:buSzPts val="1100"/>
            </a:pPr>
            <a:r>
              <a:rPr lang="en-US" sz="1100" dirty="0"/>
              <a:t>Effective risk management is crucial for project success, as it minimizes potential threats and maximizes opportunities..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488772" y="1321594"/>
            <a:ext cx="4933334" cy="320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Identifying areas for improvement in project management is crucial for enhancing efficiency, risk mitigation, meeting stakeholder expectations, adapting to changing environments, aligning practices with organizational goals, fostering employee development, and encouraging innovation. It also helps refine processes, implement corrective actions, enhance decision-making, and build a culture of continuous improvement. By learning from past experiences, addressing shortcomings, and implementing lessons learned, organizations can enhance their project management practices and increase the likelihood of success in future endeavors.</a:t>
            </a:r>
            <a:endParaRPr dirty="0"/>
          </a:p>
        </p:txBody>
      </p:sp>
      <p:sp>
        <p:nvSpPr>
          <p:cNvPr id="547" name="Google Shape;547;p65"/>
          <p:cNvSpPr txBox="1">
            <a:spLocks noGrp="1"/>
          </p:cNvSpPr>
          <p:nvPr>
            <p:ph type="title"/>
          </p:nvPr>
        </p:nvSpPr>
        <p:spPr>
          <a:xfrm>
            <a:off x="-11291" y="571469"/>
            <a:ext cx="579772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Areas for Improvement</a:t>
            </a:r>
          </a:p>
        </p:txBody>
      </p:sp>
      <p:pic>
        <p:nvPicPr>
          <p:cNvPr id="2" name="Google Shape;866;p87">
            <a:extLst>
              <a:ext uri="{FF2B5EF4-FFF2-40B4-BE49-F238E27FC236}">
                <a16:creationId xmlns:a16="http://schemas.microsoft.com/office/drawing/2014/main" id="{AE0003A8-BCC8-0D10-2CF5-B64486C86E6D}"/>
              </a:ext>
            </a:extLst>
          </p:cNvPr>
          <p:cNvPicPr preferRelativeResize="0"/>
          <p:nvPr/>
        </p:nvPicPr>
        <p:blipFill rotWithShape="1">
          <a:blip r:embed="rId3">
            <a:alphaModFix/>
          </a:blip>
          <a:srcRect l="16899" r="16906"/>
          <a:stretch/>
        </p:blipFill>
        <p:spPr>
          <a:xfrm>
            <a:off x="5732100" y="1507330"/>
            <a:ext cx="2515950" cy="241006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52963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2421730" y="1403357"/>
            <a:ext cx="5432821" cy="3033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Burj Khalifa in Dubai, the tallest building in the world, was built using key performance indicators (KPIs) to track progress and ensure success. KPIs included time, cost, quality, and safety to monitor progress and ensure the building met schedules. Regular progress reports, inspections, and audits were conducted to assess performance against KPIs. Lessons learned were actively documented and analyzed to identify challenges and develop strategies for future improvements. By utilizing KPIs, measurement, and lessons learned, the Burj Khalifa achieved project success by completing within schedule, staying within budget, maintaining high-quality standards, and ensuring worker safety.</a:t>
            </a:r>
            <a:endParaRPr dirty="0"/>
          </a:p>
        </p:txBody>
      </p:sp>
      <p:sp>
        <p:nvSpPr>
          <p:cNvPr id="547" name="Google Shape;547;p65"/>
          <p:cNvSpPr txBox="1">
            <a:spLocks noGrp="1"/>
          </p:cNvSpPr>
          <p:nvPr>
            <p:ph type="title"/>
          </p:nvPr>
        </p:nvSpPr>
        <p:spPr>
          <a:xfrm>
            <a:off x="450056" y="616475"/>
            <a:ext cx="830818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Case Study or Example</a:t>
            </a:r>
            <a:endParaRPr dirty="0"/>
          </a:p>
        </p:txBody>
      </p:sp>
      <p:pic>
        <p:nvPicPr>
          <p:cNvPr id="4" name="Picture 3">
            <a:extLst>
              <a:ext uri="{FF2B5EF4-FFF2-40B4-BE49-F238E27FC236}">
                <a16:creationId xmlns:a16="http://schemas.microsoft.com/office/drawing/2014/main" id="{9C7C6104-72DE-01EF-29F2-A122E68D419A}"/>
              </a:ext>
            </a:extLst>
          </p:cNvPr>
          <p:cNvPicPr>
            <a:picLocks noChangeAspect="1"/>
          </p:cNvPicPr>
          <p:nvPr/>
        </p:nvPicPr>
        <p:blipFill>
          <a:blip r:embed="rId3"/>
          <a:stretch>
            <a:fillRect/>
          </a:stretch>
        </p:blipFill>
        <p:spPr>
          <a:xfrm>
            <a:off x="387960" y="1403357"/>
            <a:ext cx="1802977" cy="287178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55129704"/>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953</Words>
  <Application>Microsoft Office PowerPoint</Application>
  <PresentationFormat>On-screen Show (16:9)</PresentationFormat>
  <Paragraphs>52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Vidaloka</vt:lpstr>
      <vt:lpstr>Merriweather Light</vt:lpstr>
      <vt:lpstr>Montserrat</vt:lpstr>
      <vt:lpstr>Arial</vt:lpstr>
      <vt:lpstr>Minimalist Business Slides XL by Slidesgo</vt:lpstr>
      <vt:lpstr>Project Success Metrics</vt:lpstr>
      <vt:lpstr>Introduction</vt:lpstr>
      <vt:lpstr>Definition of Key Performance Indicators (KPIs)</vt:lpstr>
      <vt:lpstr> Types of Key Performance Indicators (KPIs)</vt:lpstr>
      <vt:lpstr>Importance of Measurement in Project Success</vt:lpstr>
      <vt:lpstr>Measurement of Project Success</vt:lpstr>
      <vt:lpstr>Criteria for Project Success</vt:lpstr>
      <vt:lpstr>Areas for Improvement</vt:lpstr>
      <vt:lpstr>Case Study or Example</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dc:creator>Sarina Ariamanesh</dc:creator>
  <cp:lastModifiedBy>Sarina Ariamanesh</cp:lastModifiedBy>
  <cp:revision>4</cp:revision>
  <dcterms:modified xsi:type="dcterms:W3CDTF">2023-12-23T12:26:14Z</dcterms:modified>
</cp:coreProperties>
</file>